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rica One" panose="020B0604020202020204" charset="0"/>
      <p:regular r:id="rId19"/>
    </p:embeddedFont>
    <p:embeddedFont>
      <p:font typeface="Impact" panose="020B0806030902050204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9d84bcf1-4d34-4167-9cf4-e098395e9a0a/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315" y="235527"/>
            <a:ext cx="6054703" cy="54340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6" name="Google Shape;236;p22"/>
          <p:cNvSpPr txBox="1"/>
          <p:nvPr/>
        </p:nvSpPr>
        <p:spPr>
          <a:xfrm>
            <a:off x="7758410" y="578247"/>
            <a:ext cx="301010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37" name="Google Shape;237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6669452" y="1685206"/>
            <a:ext cx="455708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sljedeće rečenice tako da imenice staviš u instrumental i napišeš prijedlog s/sa ukoliko je potrebno.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Izdvoji imenicu koja može imati dva oblika.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imenicu u kojoj se dogodila glasovna promjena</a:t>
            </a:r>
            <a:endParaRPr sz="2400" dirty="0"/>
          </a:p>
        </p:txBody>
      </p:sp>
      <p:sp>
        <p:nvSpPr>
          <p:cNvPr id="240" name="Google Shape;240;p22"/>
          <p:cNvSpPr txBox="1"/>
          <p:nvPr/>
        </p:nvSpPr>
        <p:spPr>
          <a:xfrm>
            <a:off x="174081" y="1566171"/>
            <a:ext cx="6174224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Išao sam (romobil) i (Žarko) na rijeku.</a:t>
            </a:r>
            <a:endParaRPr sz="24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Tamo smo  se susreli (ribar) iz sela.</a:t>
            </a:r>
            <a:endParaRPr sz="24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rijeke smo šetali lijepim (selo).</a:t>
            </a:r>
            <a:endParaRPr sz="24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Pričao je kako rubu treba dobro začiniti (sol).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1400462" y="870635"/>
            <a:ext cx="2201719" cy="400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REČENICE</a:t>
            </a:r>
            <a:endParaRPr sz="2400" dirty="0"/>
          </a:p>
        </p:txBody>
      </p:sp>
      <p:pic>
        <p:nvPicPr>
          <p:cNvPr id="242" name="Google Shape;242;p2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93325" y="4936283"/>
            <a:ext cx="1245942" cy="12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2811407" y="5136494"/>
            <a:ext cx="1573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Imam rješenja!</a:t>
            </a:r>
            <a:endParaRPr sz="2400" dirty="0"/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2397579">
            <a:off x="4106607" y="5559557"/>
            <a:ext cx="1003517" cy="56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0901" y="38945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0674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3" name="Google Shape;253;p23"/>
          <p:cNvSpPr txBox="1"/>
          <p:nvPr/>
        </p:nvSpPr>
        <p:spPr>
          <a:xfrm>
            <a:off x="8426973" y="1443635"/>
            <a:ext cx="2763623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RJEŠENJA</a:t>
            </a:r>
            <a:endParaRPr/>
          </a:p>
        </p:txBody>
      </p:sp>
      <p:pic>
        <p:nvPicPr>
          <p:cNvPr id="254" name="Google Shape;254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554182" y="1039592"/>
            <a:ext cx="6538943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Išao sam romobil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Žark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rijeku.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Tamo smo se susreli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ribar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/ribar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iz sela.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Do rijeke smo šetali lijepim sel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Pričao je kako ribu treba dobro začiniti sol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ju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b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 koja može imati dva oblika: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ribarom/ribarem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c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 s glasovnom promjenom: sol - solju</a:t>
            </a:r>
            <a:endParaRPr sz="2400" dirty="0"/>
          </a:p>
        </p:txBody>
      </p:sp>
      <p:sp>
        <p:nvSpPr>
          <p:cNvPr id="257" name="Google Shape;257;p23"/>
          <p:cNvSpPr txBox="1"/>
          <p:nvPr/>
        </p:nvSpPr>
        <p:spPr>
          <a:xfrm>
            <a:off x="1687597" y="717264"/>
            <a:ext cx="6527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endParaRPr sz="2400" dirty="0"/>
          </a:p>
        </p:txBody>
      </p:sp>
      <p:pic>
        <p:nvPicPr>
          <p:cNvPr id="258" name="Google Shape;25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8228" y="2172058"/>
            <a:ext cx="1825226" cy="182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6666" y="366683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7" name="Google Shape;267;p24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68" name="Google Shape;268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6" name="Google Shape;276;p24"/>
          <p:cNvSpPr txBox="1"/>
          <p:nvPr/>
        </p:nvSpPr>
        <p:spPr>
          <a:xfrm>
            <a:off x="1802892" y="1166763"/>
            <a:ext cx="164813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Puta u Baranju 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instrumentale i zaigraj igru.</a:t>
            </a:r>
            <a:endParaRPr/>
          </a:p>
        </p:txBody>
      </p:sp>
      <p:sp>
        <p:nvSpPr>
          <p:cNvPr id="277" name="Google Shape;277;p24"/>
          <p:cNvSpPr txBox="1"/>
          <p:nvPr/>
        </p:nvSpPr>
        <p:spPr>
          <a:xfrm>
            <a:off x="1826683" y="2499682"/>
            <a:ext cx="14388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audiosažetke i utvrdi znanje o instrumentalu.</a:t>
            </a:r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1847661" y="3916934"/>
            <a:ext cx="17279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igrom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Točno ili netočno 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ponovi.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4924268" y="1032397"/>
            <a:ext cx="15946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80" name="Google Shape;280;p24"/>
          <p:cNvSpPr txBox="1"/>
          <p:nvPr/>
        </p:nvSpPr>
        <p:spPr>
          <a:xfrm>
            <a:off x="5003785" y="2533892"/>
            <a:ext cx="14628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poznavanje instrumentala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015077" y="1926617"/>
            <a:ext cx="42659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Instrumental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914" y="77890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84832" y="2089757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t="1014" b="725"/>
          <a:stretch/>
        </p:blipFill>
        <p:spPr>
          <a:xfrm rot="-154778">
            <a:off x="1174822" y="511257"/>
            <a:ext cx="3965693" cy="54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470730" y="2265105"/>
            <a:ext cx="33722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sklonidba ili deklinacija? Što je padež? Koji su nazivi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padeža i koja su padežna pitanja? Što su prijedlozi?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8234" y="51784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291153" y="1348987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2976" y="1322933"/>
            <a:ext cx="6716452" cy="451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7741120" y="2172739"/>
            <a:ext cx="375599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imenice.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ih i uz svaku postavi odgovarajuće pitanje. Označi koje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znače živo, a koje neživo.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1746313" y="801713"/>
            <a:ext cx="1398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 kim?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5312712" y="801713"/>
            <a:ext cx="13043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Čime</a:t>
            </a: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3036630" y="448156"/>
            <a:ext cx="19478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Instrumental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7875" y="769561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1" name="Google Shape;131;p17"/>
          <p:cNvSpPr txBox="1"/>
          <p:nvPr/>
        </p:nvSpPr>
        <p:spPr>
          <a:xfrm>
            <a:off x="8008994" y="1392832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7422776" y="1927482"/>
            <a:ext cx="25952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737022" y="2238667"/>
            <a:ext cx="26837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PADEŽNA PITANJA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1001472" y="838359"/>
            <a:ext cx="67355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Postavi padežna pitanja za instrumental.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440137" y="1681943"/>
            <a:ext cx="45059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proždrljivcem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 šale.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Čudno, što je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ostalim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ribicama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Nahrani ih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lopticama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tijesta.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Započinjemo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doručkom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4946073" y="1778875"/>
            <a:ext cx="1014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kim?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4932855" y="2286476"/>
            <a:ext cx="1014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kim?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4963603" y="2870682"/>
            <a:ext cx="1014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Čime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5050897" y="3344060"/>
            <a:ext cx="1014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Čime</a:t>
            </a:r>
            <a:r>
              <a:rPr lang="hr-H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pic>
        <p:nvPicPr>
          <p:cNvPr id="141" name="Google Shape;141;p17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47655" y="3893324"/>
            <a:ext cx="2315948" cy="22225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2" name="Google Shape;142;p17"/>
          <p:cNvSpPr txBox="1"/>
          <p:nvPr/>
        </p:nvSpPr>
        <p:spPr>
          <a:xfrm>
            <a:off x="2922185" y="4856015"/>
            <a:ext cx="20391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instrumental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465254" y="4594487"/>
            <a:ext cx="1410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kim?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živo)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5315325" y="4594487"/>
            <a:ext cx="17059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Čime?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neživo)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7323902" y="2663865"/>
            <a:ext cx="38910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Instrumental odgovara na pitanja: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kim?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živo) i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Čime?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neživo) –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putujem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1768" y="1045568"/>
            <a:ext cx="4392336" cy="42523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6144" y="5003001"/>
            <a:ext cx="1858489" cy="173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915538" y="112448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9225429" y="2035360"/>
            <a:ext cx="1519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NASTAVCI</a:t>
            </a:r>
            <a:endParaRPr sz="2400" dirty="0"/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317" y="1789647"/>
            <a:ext cx="7570451" cy="366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1011117" y="845513"/>
            <a:ext cx="68176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nastavke u instrumentalu za sva tri roda i oba broja. 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8116392" y="2536866"/>
            <a:ext cx="3579220" cy="184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Nastavci su za imenice 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muškome i srednjem rodu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instrumentala jednaki: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-om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-em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18" y="498846"/>
            <a:ext cx="5518772" cy="54506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0766" y="4750802"/>
            <a:ext cx="1857634" cy="200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7919202" y="1119751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6881662" y="2048629"/>
            <a:ext cx="4158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PRIJEDLOZI UZ INSTRUMENTAL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808012" y="731756"/>
            <a:ext cx="61413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kojim prijedlozima dolazi instrumental?                                                     Koji prijedlog ide uz pitanje instrumentala za živo?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402206" y="2022380"/>
            <a:ext cx="451615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ribicama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razgovaram.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Među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ribicama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uvijek živahno.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akvarijem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stoji hrana.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Nad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akvarijem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svjetlo.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440137" y="4935809"/>
            <a:ext cx="5997666" cy="8987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Instrumental može doći s prijedlogom i bez njega.</a:t>
            </a:r>
            <a:endParaRPr sz="2400"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720668" flipH="1">
            <a:off x="4030945" y="3323995"/>
            <a:ext cx="2399013" cy="13658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6774299" y="2483503"/>
            <a:ext cx="44873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odgovara na pitanje: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kim?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instrumental je najčešće uz prijedlog s/sa.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6949315" y="3653001"/>
            <a:ext cx="43687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odgovara na pitanje: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Čime?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instrumental je najčešće bez prijedloga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s/sa.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6155" y="914314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8" name="Google Shape;188;p20"/>
          <p:cNvSpPr txBox="1"/>
          <p:nvPr/>
        </p:nvSpPr>
        <p:spPr>
          <a:xfrm>
            <a:off x="7847934" y="1500169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89" name="Google Shape;189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1154345" y="696223"/>
            <a:ext cx="7595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su nastali oblici vlast –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vlašću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glad –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glađu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92" name="Google Shape;192;p20"/>
          <p:cNvSpPr txBox="1"/>
          <p:nvPr/>
        </p:nvSpPr>
        <p:spPr>
          <a:xfrm>
            <a:off x="607446" y="1674745"/>
            <a:ext cx="31980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-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     t + j = ć 	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-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d + j = đ	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-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        l + j =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193" name="Google Shape;193;p20"/>
          <p:cNvSpPr/>
          <p:nvPr/>
        </p:nvSpPr>
        <p:spPr>
          <a:xfrm rot="7598110">
            <a:off x="2325792" y="1958247"/>
            <a:ext cx="376518" cy="517153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/>
          <p:nvPr/>
        </p:nvSpPr>
        <p:spPr>
          <a:xfrm rot="7598110">
            <a:off x="2325791" y="2636735"/>
            <a:ext cx="376518" cy="517153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/>
          <p:nvPr/>
        </p:nvSpPr>
        <p:spPr>
          <a:xfrm rot="7598110">
            <a:off x="2237880" y="3376669"/>
            <a:ext cx="376518" cy="517153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3863935" y="1747715"/>
            <a:ext cx="2001851" cy="62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vlaš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u/vlasti </a:t>
            </a:r>
            <a:endParaRPr sz="2400" dirty="0"/>
          </a:p>
        </p:txBody>
      </p:sp>
      <p:sp>
        <p:nvSpPr>
          <p:cNvPr id="197" name="Google Shape;197;p20"/>
          <p:cNvSpPr/>
          <p:nvPr/>
        </p:nvSpPr>
        <p:spPr>
          <a:xfrm>
            <a:off x="3977977" y="2584272"/>
            <a:ext cx="20294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gla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u/gladi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3939402" y="3138404"/>
            <a:ext cx="1926384" cy="62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vlaš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u/vlasti </a:t>
            </a:r>
            <a:endParaRPr sz="2400" dirty="0"/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2209892" y="4028439"/>
            <a:ext cx="713294" cy="7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663130" y="5020965"/>
            <a:ext cx="59316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suglasnik se stapa sa suglasnikom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novi glas – glasovna promjena</a:t>
            </a:r>
            <a:endParaRPr sz="2400" dirty="0"/>
          </a:p>
        </p:txBody>
      </p:sp>
      <p:sp>
        <p:nvSpPr>
          <p:cNvPr id="201" name="Google Shape;201;p20"/>
          <p:cNvSpPr txBox="1"/>
          <p:nvPr/>
        </p:nvSpPr>
        <p:spPr>
          <a:xfrm>
            <a:off x="7872819" y="2459575"/>
            <a:ext cx="36645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instrumentalu nekih imenica ženskoga roda suglasnici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d, t, l, 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stapaju se sa suglasnikom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j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 glasove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ć, đ, 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315" y="495832"/>
            <a:ext cx="5885280" cy="55984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46637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0" name="Google Shape;210;p21"/>
          <p:cNvSpPr txBox="1"/>
          <p:nvPr/>
        </p:nvSpPr>
        <p:spPr>
          <a:xfrm>
            <a:off x="7550773" y="1215503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 dirty="0"/>
          </a:p>
        </p:txBody>
      </p:sp>
      <p:pic>
        <p:nvPicPr>
          <p:cNvPr id="211" name="Google Shape;211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1468371" y="580718"/>
            <a:ext cx="66642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Označi koji je točan, a koji netočan znakovima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b="1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√.</a:t>
            </a:r>
            <a:endParaRPr sz="24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446866" y="1553087"/>
            <a:ext cx="37702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Putovat ćemo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autobusom</a:t>
            </a:r>
            <a:r>
              <a:rPr lang="hr-HR" sz="24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440137" y="2076574"/>
            <a:ext cx="35084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Putovat ćemo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autobusom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507372" y="3737403"/>
            <a:ext cx="2985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Putujem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 sestrom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473754" y="2539882"/>
            <a:ext cx="30524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Putujem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sestrom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440137" y="3124983"/>
            <a:ext cx="2624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Putujem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sestrom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4361924" y="1532586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4231317" y="2087407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4246753" y="2558905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4264543" y="3100361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23" name="Google Shape;223;p21"/>
          <p:cNvSpPr txBox="1"/>
          <p:nvPr/>
        </p:nvSpPr>
        <p:spPr>
          <a:xfrm>
            <a:off x="4176025" y="3695404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7014528" y="1981535"/>
            <a:ext cx="416546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odgovara na pitanje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Čime?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piše se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bez prijedloga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označava sredstvo (autobusom, vlakom).</a:t>
            </a:r>
            <a:endParaRPr sz="2400" dirty="0"/>
          </a:p>
        </p:txBody>
      </p:sp>
      <p:sp>
        <p:nvSpPr>
          <p:cNvPr id="225" name="Google Shape;225;p21"/>
          <p:cNvSpPr txBox="1"/>
          <p:nvPr/>
        </p:nvSpPr>
        <p:spPr>
          <a:xfrm>
            <a:off x="7014528" y="3521734"/>
            <a:ext cx="426394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odgovara na pitanje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kim?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piše se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 prijedlogom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s/sa i označava društvo (sa sestrom, s bratom)</a:t>
            </a:r>
            <a:endParaRPr sz="2400" dirty="0"/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32766" y="4386156"/>
            <a:ext cx="2427109" cy="21097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956862" y="4780281"/>
            <a:ext cx="23030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Ponovi uporabu prijedloga s/sa!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584</Words>
  <Application>Microsoft Office PowerPoint</Application>
  <PresentationFormat>Široki zaslon</PresentationFormat>
  <Paragraphs>97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Calibri</vt:lpstr>
      <vt:lpstr>Erica One</vt:lpstr>
      <vt:lpstr>Noto Sans Symbols</vt:lpstr>
      <vt:lpstr>Impact</vt:lpstr>
      <vt:lpstr>Arial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2020-09-10T20:11:02Z</dcterms:modified>
</cp:coreProperties>
</file>